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28" r:id="rId2"/>
    <p:sldId id="357" r:id="rId3"/>
    <p:sldId id="323" r:id="rId4"/>
    <p:sldId id="324" r:id="rId5"/>
    <p:sldId id="293" r:id="rId6"/>
    <p:sldId id="286" r:id="rId7"/>
    <p:sldId id="287" r:id="rId8"/>
    <p:sldId id="322" r:id="rId9"/>
    <p:sldId id="266" r:id="rId10"/>
    <p:sldId id="305" r:id="rId11"/>
    <p:sldId id="304" r:id="rId12"/>
    <p:sldId id="297" r:id="rId13"/>
    <p:sldId id="325" r:id="rId14"/>
    <p:sldId id="319" r:id="rId15"/>
    <p:sldId id="380" r:id="rId16"/>
  </p:sldIdLst>
  <p:sldSz cx="9144000" cy="6858000" type="screen4x3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285F"/>
    <a:srgbClr val="902841"/>
    <a:srgbClr val="009900"/>
    <a:srgbClr val="B00000"/>
    <a:srgbClr val="0033CC"/>
    <a:srgbClr val="9F1595"/>
    <a:srgbClr val="121208"/>
    <a:srgbClr val="090711"/>
    <a:srgbClr val="0C0B08"/>
    <a:srgbClr val="0E0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90" autoAdjust="0"/>
  </p:normalViewPr>
  <p:slideViewPr>
    <p:cSldViewPr>
      <p:cViewPr varScale="1">
        <p:scale>
          <a:sx n="108" d="100"/>
          <a:sy n="108" d="100"/>
        </p:scale>
        <p:origin x="8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6732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1"/>
            <a:ext cx="3066732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D9D57B45-F68D-4752-A90C-CDAF2E6686E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9329"/>
            <a:ext cx="3066732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9329"/>
            <a:ext cx="3066732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A8A1A30D-A8EB-4581-954C-4FB292850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26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6732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1"/>
            <a:ext cx="3066732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A8C7DCDD-BCF1-41D8-833B-B872A99F4E84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19" tIns="47060" rIns="94119" bIns="470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8"/>
            <a:ext cx="5661660" cy="4216241"/>
          </a:xfrm>
          <a:prstGeom prst="rect">
            <a:avLst/>
          </a:prstGeom>
        </p:spPr>
        <p:txBody>
          <a:bodyPr vert="horz" lIns="94119" tIns="47060" rIns="94119" bIns="4706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9329"/>
            <a:ext cx="3066732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9"/>
            <a:ext cx="3066732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479B9905-E9C6-4CAE-8D55-D29007917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9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905-E9C6-4CAE-8D55-D29007917FF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3553-DD36-47EF-BF0C-06A44A5625C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24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B3553-DD36-47EF-BF0C-06A44A5625C5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905-E9C6-4CAE-8D55-D29007917FF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64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905-E9C6-4CAE-8D55-D29007917FF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30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B9905-E9C6-4CAE-8D55-D29007917FF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30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92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3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0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0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7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7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3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4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4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6ACF0-0CCC-476D-A3C1-DB034A31358A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48A8B-12DB-45E6-AC17-B385AB5ECC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7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ED8B-A315-49E1-BCE5-68E578BC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Primary Concepts</a:t>
            </a:r>
            <a:br>
              <a:rPr lang="en-US" dirty="0"/>
            </a:br>
            <a:r>
              <a:rPr lang="en-US"/>
              <a:t>in Transformational Visioning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01295-D77E-4B2E-A5AE-A85144A24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NO</a:t>
            </a:r>
          </a:p>
          <a:p>
            <a:pPr marL="0" indent="0" algn="ctr">
              <a:buNone/>
            </a:pPr>
            <a:r>
              <a:rPr lang="en-US" b="1" dirty="0"/>
              <a:t>PROBLEM</a:t>
            </a:r>
          </a:p>
          <a:p>
            <a:pPr marL="0" indent="0" algn="ctr">
              <a:buNone/>
            </a:pPr>
            <a:r>
              <a:rPr lang="en-US" b="1" dirty="0"/>
              <a:t>CAN BE SOLVED</a:t>
            </a:r>
          </a:p>
          <a:p>
            <a:pPr marL="0" indent="0" algn="ctr">
              <a:buNone/>
            </a:pPr>
            <a:r>
              <a:rPr lang="en-US" b="1" dirty="0"/>
              <a:t>OUT OF THE</a:t>
            </a:r>
          </a:p>
          <a:p>
            <a:pPr marL="0" indent="0" algn="ctr">
              <a:buNone/>
            </a:pPr>
            <a:r>
              <a:rPr lang="en-US" b="1" dirty="0"/>
              <a:t>SAME LEVEL</a:t>
            </a:r>
          </a:p>
          <a:p>
            <a:pPr marL="0" indent="0" algn="ctr">
              <a:buNone/>
            </a:pPr>
            <a:r>
              <a:rPr lang="en-US" b="1" dirty="0"/>
              <a:t>OF CONCIOUSNESS</a:t>
            </a:r>
          </a:p>
          <a:p>
            <a:pPr marL="0" indent="0" algn="ctr">
              <a:buNone/>
            </a:pPr>
            <a:r>
              <a:rPr lang="en-US" b="1" dirty="0"/>
              <a:t>THAT CREATED IT!</a:t>
            </a:r>
          </a:p>
        </p:txBody>
      </p:sp>
      <p:sp>
        <p:nvSpPr>
          <p:cNvPr id="4" name="AutoShape 2" descr="Image result for weird church">
            <a:extLst>
              <a:ext uri="{FF2B5EF4-FFF2-40B4-BE49-F238E27FC236}">
                <a16:creationId xmlns:a16="http://schemas.microsoft.com/office/drawing/2014/main" id="{0DADF093-684B-45A3-BE28-ABB51CBB55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5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orldipreview.com/media/image/changing-landsca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8137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CHANGING LANDSCAPE: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Away: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2"/>
                </a:solidFill>
              </a:rPr>
              <a:t>Churches are hypocritical</a:t>
            </a:r>
          </a:p>
          <a:p>
            <a:r>
              <a:rPr lang="en-US" sz="3400" b="1" dirty="0">
                <a:solidFill>
                  <a:schemeClr val="bg2"/>
                </a:solidFill>
              </a:rPr>
              <a:t>Churches impose doctrine and morals</a:t>
            </a:r>
          </a:p>
          <a:p>
            <a:r>
              <a:rPr lang="en-US" sz="3400" b="1" dirty="0">
                <a:solidFill>
                  <a:schemeClr val="bg2"/>
                </a:solidFill>
              </a:rPr>
              <a:t>Churches are meddling in politics</a:t>
            </a:r>
          </a:p>
          <a:p>
            <a:r>
              <a:rPr lang="en-US" sz="3400" b="1" dirty="0">
                <a:solidFill>
                  <a:schemeClr val="bg2"/>
                </a:solidFill>
              </a:rPr>
              <a:t>Churches are vitriolic/toxic on moral issues</a:t>
            </a:r>
          </a:p>
          <a:p>
            <a:r>
              <a:rPr lang="en-US" sz="3400" b="1" dirty="0">
                <a:solidFill>
                  <a:schemeClr val="bg2"/>
                </a:solidFill>
              </a:rPr>
              <a:t>Churches are out of touch</a:t>
            </a:r>
          </a:p>
          <a:p>
            <a:r>
              <a:rPr lang="en-US" sz="3400" b="1" dirty="0">
                <a:solidFill>
                  <a:schemeClr val="bg2"/>
                </a:solidFill>
              </a:rPr>
              <a:t>Churches are boring</a:t>
            </a:r>
          </a:p>
        </p:txBody>
      </p:sp>
    </p:spTree>
    <p:extLst>
      <p:ext uri="{BB962C8B-B14F-4D97-AF65-F5344CB8AC3E}">
        <p14:creationId xmlns:p14="http://schemas.microsoft.com/office/powerpoint/2010/main" val="115868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orldipreview.com/media/image/changing-landsca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8137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CHANGING LANDSCAPE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Towards: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2"/>
                </a:solidFill>
              </a:rPr>
              <a:t>Conversation and dialogue: Informality</a:t>
            </a:r>
          </a:p>
          <a:p>
            <a:r>
              <a:rPr lang="en-US" sz="3400" b="1" dirty="0">
                <a:solidFill>
                  <a:schemeClr val="bg2"/>
                </a:solidFill>
              </a:rPr>
              <a:t>Acceptance and belonging</a:t>
            </a:r>
          </a:p>
          <a:p>
            <a:r>
              <a:rPr lang="en-US" sz="3400" b="1" dirty="0">
                <a:solidFill>
                  <a:schemeClr val="bg2"/>
                </a:solidFill>
              </a:rPr>
              <a:t>Meaningful generativity (</a:t>
            </a:r>
            <a:r>
              <a:rPr lang="en-US" sz="2800" b="1" dirty="0">
                <a:solidFill>
                  <a:schemeClr val="bg2"/>
                </a:solidFill>
              </a:rPr>
              <a:t>make a difference</a:t>
            </a:r>
            <a:r>
              <a:rPr lang="en-US" sz="3400" b="1" dirty="0">
                <a:solidFill>
                  <a:schemeClr val="bg2"/>
                </a:solidFill>
              </a:rPr>
              <a:t>)</a:t>
            </a:r>
          </a:p>
          <a:p>
            <a:pPr lvl="1"/>
            <a:r>
              <a:rPr lang="en-US" sz="3000" b="1" dirty="0">
                <a:solidFill>
                  <a:schemeClr val="bg2"/>
                </a:solidFill>
              </a:rPr>
              <a:t>Peace – Poverty -- People -- Planet</a:t>
            </a:r>
          </a:p>
          <a:p>
            <a:r>
              <a:rPr lang="en-US" sz="3400" b="1" dirty="0">
                <a:solidFill>
                  <a:schemeClr val="bg2"/>
                </a:solidFill>
              </a:rPr>
              <a:t>Mystical encounter with Holy;  particularly in and through the sacred natural world</a:t>
            </a:r>
          </a:p>
        </p:txBody>
      </p:sp>
    </p:spTree>
    <p:extLst>
      <p:ext uri="{BB962C8B-B14F-4D97-AF65-F5344CB8AC3E}">
        <p14:creationId xmlns:p14="http://schemas.microsoft.com/office/powerpoint/2010/main" val="18349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839200" cy="4754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GENERATIONAL COHORT      % OF “UNAFFILIATED”</a:t>
            </a:r>
          </a:p>
          <a:p>
            <a:pPr marL="0" indent="0">
              <a:buNone/>
            </a:pPr>
            <a:r>
              <a:rPr lang="en-US" sz="2000" b="1" dirty="0"/>
              <a:t>  </a:t>
            </a:r>
          </a:p>
          <a:p>
            <a:pPr marL="0" indent="0">
              <a:buNone/>
            </a:pPr>
            <a:r>
              <a:rPr lang="en-US" dirty="0"/>
              <a:t>Builders/Silents (before 1946) 		9%</a:t>
            </a:r>
          </a:p>
          <a:p>
            <a:pPr marL="0" indent="0">
              <a:buNone/>
            </a:pPr>
            <a:r>
              <a:rPr lang="en-US" dirty="0"/>
              <a:t>Baby Boomers (1946 – 1964) 		15%</a:t>
            </a:r>
          </a:p>
          <a:p>
            <a:pPr marL="0" indent="0">
              <a:buNone/>
            </a:pPr>
            <a:r>
              <a:rPr lang="en-US" sz="1800" dirty="0"/>
              <a:t>  </a:t>
            </a:r>
          </a:p>
          <a:p>
            <a:pPr marL="0" indent="0">
              <a:buNone/>
            </a:pPr>
            <a:r>
              <a:rPr lang="en-US" dirty="0"/>
              <a:t>Gen X (1965 – 1980) 				21%</a:t>
            </a:r>
          </a:p>
          <a:p>
            <a:pPr marL="0" indent="0">
              <a:buNone/>
            </a:pPr>
            <a:r>
              <a:rPr lang="en-US" dirty="0"/>
              <a:t>Millennials (after 1980) 			33%</a:t>
            </a:r>
          </a:p>
          <a:p>
            <a:pPr marL="0" indent="0">
              <a:buNone/>
            </a:pPr>
            <a:r>
              <a:rPr lang="en-US" dirty="0"/>
              <a:t>Gen Y (after 2000)				50 – 75%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2743200"/>
            <a:ext cx="7772400" cy="0"/>
          </a:xfrm>
          <a:prstGeom prst="line">
            <a:avLst/>
          </a:prstGeom>
          <a:ln w="63500">
            <a:solidFill>
              <a:srgbClr val="90284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388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FA103-A772-4585-9D41-A04FD7F34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 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5D9EF-A7EC-41AB-8343-C37DDE5E1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5259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1500" b="1" dirty="0"/>
              <a:t>It’s a </a:t>
            </a:r>
          </a:p>
          <a:p>
            <a:pPr marL="0" indent="0" algn="ctr">
              <a:buNone/>
            </a:pPr>
            <a:r>
              <a:rPr lang="en-US" sz="11500" b="1" dirty="0"/>
              <a:t>Different World</a:t>
            </a:r>
          </a:p>
          <a:p>
            <a:pPr marL="0" indent="0" algn="ctr">
              <a:buNone/>
            </a:pPr>
            <a:r>
              <a:rPr lang="en-US" sz="4800" b="1" dirty="0"/>
              <a:t>People are leaving institutional religion, and God is active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40826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9"/>
          <a:stretch/>
        </p:blipFill>
        <p:spPr>
          <a:xfrm>
            <a:off x="6625798" y="2507547"/>
            <a:ext cx="1905001" cy="3726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4"/>
          <a:stretch/>
        </p:blipFill>
        <p:spPr>
          <a:xfrm>
            <a:off x="3466198" y="2499754"/>
            <a:ext cx="216789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8"/>
          <a:stretch/>
        </p:blipFill>
        <p:spPr>
          <a:xfrm>
            <a:off x="533400" y="2514600"/>
            <a:ext cx="2186940" cy="3733800"/>
          </a:xfrm>
          <a:prstGeom prst="rect">
            <a:avLst/>
          </a:prstGeom>
        </p:spPr>
      </p:pic>
      <p:sp>
        <p:nvSpPr>
          <p:cNvPr id="4" name="Flowchart: Extract 3"/>
          <p:cNvSpPr/>
          <p:nvPr/>
        </p:nvSpPr>
        <p:spPr>
          <a:xfrm>
            <a:off x="354590" y="155283"/>
            <a:ext cx="8395508" cy="2645157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9611"/>
              <a:gd name="connsiteY0" fmla="*/ 9914 h 10000"/>
              <a:gd name="connsiteX1" fmla="*/ 4611 w 9611"/>
              <a:gd name="connsiteY1" fmla="*/ 0 h 10000"/>
              <a:gd name="connsiteX2" fmla="*/ 9611 w 9611"/>
              <a:gd name="connsiteY2" fmla="*/ 10000 h 10000"/>
              <a:gd name="connsiteX3" fmla="*/ 0 w 9611"/>
              <a:gd name="connsiteY3" fmla="*/ 9914 h 10000"/>
              <a:gd name="connsiteX0" fmla="*/ 0 w 9583"/>
              <a:gd name="connsiteY0" fmla="*/ 9914 h 9957"/>
              <a:gd name="connsiteX1" fmla="*/ 4798 w 9583"/>
              <a:gd name="connsiteY1" fmla="*/ 0 h 9957"/>
              <a:gd name="connsiteX2" fmla="*/ 9583 w 9583"/>
              <a:gd name="connsiteY2" fmla="*/ 9957 h 9957"/>
              <a:gd name="connsiteX3" fmla="*/ 0 w 9583"/>
              <a:gd name="connsiteY3" fmla="*/ 9914 h 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3" h="9957">
                <a:moveTo>
                  <a:pt x="0" y="9914"/>
                </a:moveTo>
                <a:lnTo>
                  <a:pt x="4798" y="0"/>
                </a:lnTo>
                <a:lnTo>
                  <a:pt x="9583" y="9957"/>
                </a:lnTo>
                <a:lnTo>
                  <a:pt x="0" y="99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Minus 4"/>
          <p:cNvSpPr/>
          <p:nvPr/>
        </p:nvSpPr>
        <p:spPr>
          <a:xfrm>
            <a:off x="228600" y="5916555"/>
            <a:ext cx="8647271" cy="811905"/>
          </a:xfrm>
          <a:custGeom>
            <a:avLst/>
            <a:gdLst>
              <a:gd name="connsiteX0" fmla="*/ 1212037 w 9144000"/>
              <a:gd name="connsiteY0" fmla="*/ 142115 h 742949"/>
              <a:gd name="connsiteX1" fmla="*/ 7931963 w 9144000"/>
              <a:gd name="connsiteY1" fmla="*/ 142115 h 742949"/>
              <a:gd name="connsiteX2" fmla="*/ 7931963 w 9144000"/>
              <a:gd name="connsiteY2" fmla="*/ 600834 h 742949"/>
              <a:gd name="connsiteX3" fmla="*/ 1212037 w 9144000"/>
              <a:gd name="connsiteY3" fmla="*/ 600834 h 742949"/>
              <a:gd name="connsiteX4" fmla="*/ 1212037 w 9144000"/>
              <a:gd name="connsiteY4" fmla="*/ 142115 h 742949"/>
              <a:gd name="connsiteX0" fmla="*/ 0 w 6937096"/>
              <a:gd name="connsiteY0" fmla="*/ 11430 h 470149"/>
              <a:gd name="connsiteX1" fmla="*/ 6937096 w 6937096"/>
              <a:gd name="connsiteY1" fmla="*/ 0 h 470149"/>
              <a:gd name="connsiteX2" fmla="*/ 6719926 w 6937096"/>
              <a:gd name="connsiteY2" fmla="*/ 470149 h 470149"/>
              <a:gd name="connsiteX3" fmla="*/ 0 w 6937096"/>
              <a:gd name="connsiteY3" fmla="*/ 470149 h 470149"/>
              <a:gd name="connsiteX4" fmla="*/ 0 w 6937096"/>
              <a:gd name="connsiteY4" fmla="*/ 11430 h 470149"/>
              <a:gd name="connsiteX0" fmla="*/ 0 w 7142836"/>
              <a:gd name="connsiteY0" fmla="*/ 11430 h 470149"/>
              <a:gd name="connsiteX1" fmla="*/ 6937096 w 7142836"/>
              <a:gd name="connsiteY1" fmla="*/ 0 h 470149"/>
              <a:gd name="connsiteX2" fmla="*/ 7142836 w 7142836"/>
              <a:gd name="connsiteY2" fmla="*/ 470149 h 470149"/>
              <a:gd name="connsiteX3" fmla="*/ 0 w 7142836"/>
              <a:gd name="connsiteY3" fmla="*/ 470149 h 470149"/>
              <a:gd name="connsiteX4" fmla="*/ 0 w 7142836"/>
              <a:gd name="connsiteY4" fmla="*/ 11430 h 470149"/>
              <a:gd name="connsiteX0" fmla="*/ 137160 w 7279996"/>
              <a:gd name="connsiteY0" fmla="*/ 11430 h 470149"/>
              <a:gd name="connsiteX1" fmla="*/ 7074256 w 7279996"/>
              <a:gd name="connsiteY1" fmla="*/ 0 h 470149"/>
              <a:gd name="connsiteX2" fmla="*/ 7279996 w 7279996"/>
              <a:gd name="connsiteY2" fmla="*/ 470149 h 470149"/>
              <a:gd name="connsiteX3" fmla="*/ 0 w 7279996"/>
              <a:gd name="connsiteY3" fmla="*/ 470149 h 470149"/>
              <a:gd name="connsiteX4" fmla="*/ 137160 w 7279996"/>
              <a:gd name="connsiteY4" fmla="*/ 11430 h 470149"/>
              <a:gd name="connsiteX0" fmla="*/ 137160 w 7279996"/>
              <a:gd name="connsiteY0" fmla="*/ 11430 h 470149"/>
              <a:gd name="connsiteX1" fmla="*/ 7074256 w 7279996"/>
              <a:gd name="connsiteY1" fmla="*/ 0 h 470149"/>
              <a:gd name="connsiteX2" fmla="*/ 7279996 w 7279996"/>
              <a:gd name="connsiteY2" fmla="*/ 470149 h 470149"/>
              <a:gd name="connsiteX3" fmla="*/ 0 w 7279996"/>
              <a:gd name="connsiteY3" fmla="*/ 470149 h 470149"/>
              <a:gd name="connsiteX4" fmla="*/ 137160 w 7279996"/>
              <a:gd name="connsiteY4" fmla="*/ 11430 h 470149"/>
              <a:gd name="connsiteX0" fmla="*/ 270534 w 7279996"/>
              <a:gd name="connsiteY0" fmla="*/ 11430 h 470149"/>
              <a:gd name="connsiteX1" fmla="*/ 7074256 w 7279996"/>
              <a:gd name="connsiteY1" fmla="*/ 0 h 470149"/>
              <a:gd name="connsiteX2" fmla="*/ 7279996 w 7279996"/>
              <a:gd name="connsiteY2" fmla="*/ 470149 h 470149"/>
              <a:gd name="connsiteX3" fmla="*/ 0 w 7279996"/>
              <a:gd name="connsiteY3" fmla="*/ 470149 h 470149"/>
              <a:gd name="connsiteX4" fmla="*/ 270534 w 7279996"/>
              <a:gd name="connsiteY4" fmla="*/ 11430 h 470149"/>
              <a:gd name="connsiteX0" fmla="*/ 270534 w 7279996"/>
              <a:gd name="connsiteY0" fmla="*/ 11430 h 470149"/>
              <a:gd name="connsiteX1" fmla="*/ 6971661 w 7279996"/>
              <a:gd name="connsiteY1" fmla="*/ 0 h 470149"/>
              <a:gd name="connsiteX2" fmla="*/ 7279996 w 7279996"/>
              <a:gd name="connsiteY2" fmla="*/ 470149 h 470149"/>
              <a:gd name="connsiteX3" fmla="*/ 0 w 7279996"/>
              <a:gd name="connsiteY3" fmla="*/ 470149 h 470149"/>
              <a:gd name="connsiteX4" fmla="*/ 270534 w 7279996"/>
              <a:gd name="connsiteY4" fmla="*/ 11430 h 470149"/>
              <a:gd name="connsiteX0" fmla="*/ 270534 w 7515965"/>
              <a:gd name="connsiteY0" fmla="*/ 11430 h 483770"/>
              <a:gd name="connsiteX1" fmla="*/ 6971661 w 7515965"/>
              <a:gd name="connsiteY1" fmla="*/ 0 h 483770"/>
              <a:gd name="connsiteX2" fmla="*/ 7515965 w 7515965"/>
              <a:gd name="connsiteY2" fmla="*/ 483770 h 483770"/>
              <a:gd name="connsiteX3" fmla="*/ 0 w 7515965"/>
              <a:gd name="connsiteY3" fmla="*/ 470149 h 483770"/>
              <a:gd name="connsiteX4" fmla="*/ 270534 w 7515965"/>
              <a:gd name="connsiteY4" fmla="*/ 11430 h 483770"/>
              <a:gd name="connsiteX0" fmla="*/ 424427 w 7669858"/>
              <a:gd name="connsiteY0" fmla="*/ 11430 h 483770"/>
              <a:gd name="connsiteX1" fmla="*/ 7125554 w 7669858"/>
              <a:gd name="connsiteY1" fmla="*/ 0 h 483770"/>
              <a:gd name="connsiteX2" fmla="*/ 7669858 w 7669858"/>
              <a:gd name="connsiteY2" fmla="*/ 483770 h 483770"/>
              <a:gd name="connsiteX3" fmla="*/ 0 w 7669858"/>
              <a:gd name="connsiteY3" fmla="*/ 470149 h 483770"/>
              <a:gd name="connsiteX4" fmla="*/ 424427 w 7669858"/>
              <a:gd name="connsiteY4" fmla="*/ 11430 h 483770"/>
              <a:gd name="connsiteX0" fmla="*/ 424427 w 7669858"/>
              <a:gd name="connsiteY0" fmla="*/ 11430 h 483770"/>
              <a:gd name="connsiteX1" fmla="*/ 7125554 w 7669858"/>
              <a:gd name="connsiteY1" fmla="*/ 0 h 483770"/>
              <a:gd name="connsiteX2" fmla="*/ 7669858 w 7669858"/>
              <a:gd name="connsiteY2" fmla="*/ 483770 h 483770"/>
              <a:gd name="connsiteX3" fmla="*/ 0 w 7669858"/>
              <a:gd name="connsiteY3" fmla="*/ 470149 h 483770"/>
              <a:gd name="connsiteX4" fmla="*/ 424427 w 7669858"/>
              <a:gd name="connsiteY4" fmla="*/ 11430 h 483770"/>
              <a:gd name="connsiteX0" fmla="*/ 424427 w 7669858"/>
              <a:gd name="connsiteY0" fmla="*/ 11430 h 483770"/>
              <a:gd name="connsiteX1" fmla="*/ 7125554 w 7669858"/>
              <a:gd name="connsiteY1" fmla="*/ 0 h 483770"/>
              <a:gd name="connsiteX2" fmla="*/ 7669858 w 7669858"/>
              <a:gd name="connsiteY2" fmla="*/ 483770 h 483770"/>
              <a:gd name="connsiteX3" fmla="*/ 0 w 7669858"/>
              <a:gd name="connsiteY3" fmla="*/ 470149 h 483770"/>
              <a:gd name="connsiteX4" fmla="*/ 424427 w 7669858"/>
              <a:gd name="connsiteY4" fmla="*/ 11430 h 483770"/>
              <a:gd name="connsiteX0" fmla="*/ 424427 w 7669858"/>
              <a:gd name="connsiteY0" fmla="*/ 11430 h 483770"/>
              <a:gd name="connsiteX1" fmla="*/ 7125554 w 7669858"/>
              <a:gd name="connsiteY1" fmla="*/ 0 h 483770"/>
              <a:gd name="connsiteX2" fmla="*/ 7669858 w 7669858"/>
              <a:gd name="connsiteY2" fmla="*/ 483770 h 483770"/>
              <a:gd name="connsiteX3" fmla="*/ 0 w 7669858"/>
              <a:gd name="connsiteY3" fmla="*/ 470149 h 483770"/>
              <a:gd name="connsiteX4" fmla="*/ 424427 w 7669858"/>
              <a:gd name="connsiteY4" fmla="*/ 11430 h 48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9858" h="483770">
                <a:moveTo>
                  <a:pt x="424427" y="11430"/>
                </a:moveTo>
                <a:lnTo>
                  <a:pt x="7125554" y="0"/>
                </a:lnTo>
                <a:lnTo>
                  <a:pt x="7669858" y="483770"/>
                </a:lnTo>
                <a:lnTo>
                  <a:pt x="0" y="470149"/>
                </a:lnTo>
                <a:cubicBezTo>
                  <a:pt x="128967" y="317243"/>
                  <a:pt x="337669" y="150715"/>
                  <a:pt x="424427" y="114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310" dirty="0">
                <a:solidFill>
                  <a:schemeClr val="tx1"/>
                </a:solidFill>
              </a:rPr>
              <a:t>  </a:t>
            </a:r>
          </a:p>
          <a:p>
            <a:pPr algn="ctr"/>
            <a:endParaRPr lang="en-US" b="1" spc="310" dirty="0">
              <a:solidFill>
                <a:schemeClr val="tx1"/>
              </a:solidFill>
            </a:endParaRPr>
          </a:p>
          <a:p>
            <a:pPr algn="ctr"/>
            <a:r>
              <a:rPr lang="en-US" b="1" spc="310" dirty="0">
                <a:solidFill>
                  <a:schemeClr val="tx1"/>
                </a:solidFill>
              </a:rPr>
              <a:t>Your WHY: Passion, DNA, Life Giving, Values, Beliefs</a:t>
            </a:r>
          </a:p>
          <a:p>
            <a:pPr algn="ctr"/>
            <a:r>
              <a:rPr lang="en-US" b="1" spc="310" dirty="0">
                <a:solidFill>
                  <a:schemeClr val="tx1"/>
                </a:solidFill>
              </a:rPr>
              <a:t>That shape your Identity and Purpose. </a:t>
            </a:r>
          </a:p>
          <a:p>
            <a:pPr algn="ctr"/>
            <a:endParaRPr lang="en-US" b="1" spc="310" dirty="0">
              <a:solidFill>
                <a:schemeClr val="tx1"/>
              </a:solidFill>
            </a:endParaRPr>
          </a:p>
          <a:p>
            <a:pPr algn="ctr"/>
            <a:endParaRPr lang="en-US" b="1" spc="31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609600"/>
            <a:ext cx="693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WHAT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A  Concrete and </a:t>
            </a:r>
          </a:p>
          <a:p>
            <a:pPr algn="ctr"/>
            <a:r>
              <a:rPr lang="en-US" dirty="0"/>
              <a:t>Compelling Scene</a:t>
            </a:r>
          </a:p>
          <a:p>
            <a:pPr algn="ctr"/>
            <a:r>
              <a:rPr lang="en-US" dirty="0"/>
              <a:t>of the Impact, Change</a:t>
            </a:r>
          </a:p>
          <a:p>
            <a:pPr algn="ctr"/>
            <a:r>
              <a:rPr lang="en-US" dirty="0"/>
              <a:t>or Transformation that you will</a:t>
            </a:r>
          </a:p>
          <a:p>
            <a:pPr algn="ctr"/>
            <a:r>
              <a:rPr lang="en-US" i="1" dirty="0"/>
              <a:t>Experience</a:t>
            </a:r>
            <a:r>
              <a:rPr lang="en-US" dirty="0"/>
              <a:t> when you accomplish your Vision</a:t>
            </a:r>
            <a:r>
              <a:rPr lang="en-US" sz="1600" dirty="0"/>
              <a:t>.</a:t>
            </a:r>
          </a:p>
          <a:p>
            <a:pPr algn="ctr"/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3527139" y="4288423"/>
            <a:ext cx="1904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sto MT" panose="02040603050505030304" pitchFamily="18" charset="0"/>
              </a:rPr>
              <a:t>HOW 2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205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DISCERNING GOD’S VISION</a:t>
            </a:r>
            <a:r>
              <a:rPr lang="en-US" dirty="0"/>
              <a:t>:</a:t>
            </a:r>
          </a:p>
          <a:p>
            <a:r>
              <a:rPr lang="en-US" i="1" dirty="0"/>
              <a:t>Micah 6: 8</a:t>
            </a:r>
            <a:r>
              <a:rPr lang="en-US" dirty="0"/>
              <a:t>…  </a:t>
            </a:r>
          </a:p>
          <a:p>
            <a:r>
              <a:rPr lang="en-US" dirty="0"/>
              <a:t>Do Justice, </a:t>
            </a:r>
          </a:p>
          <a:p>
            <a:r>
              <a:rPr lang="en-US" dirty="0"/>
              <a:t>Love Kindness, </a:t>
            </a:r>
          </a:p>
          <a:p>
            <a:r>
              <a:rPr lang="en-US" dirty="0"/>
              <a:t>Walk Humbly with God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6492826" y="4231273"/>
            <a:ext cx="2019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sto MT" panose="02040603050505030304" pitchFamily="18" charset="0"/>
              </a:rPr>
              <a:t>HOW  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2800439"/>
            <a:ext cx="1295400" cy="3116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5900" y="2800440"/>
            <a:ext cx="1329898" cy="3086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627192" y="4084707"/>
            <a:ext cx="2095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sto MT"/>
              </a:rPr>
              <a:t>HOW 1</a:t>
            </a:r>
            <a:r>
              <a:rPr lang="en-US" sz="1600" b="1" dirty="0">
                <a:latin typeface="Calisto MT"/>
              </a:rPr>
              <a:t>: </a:t>
            </a:r>
            <a:r>
              <a:rPr lang="en-US" sz="1200" dirty="0">
                <a:latin typeface="Calisto MT"/>
              </a:rPr>
              <a:t>A  focal category for ministry that lives out and embodies your WHY.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7EB871-607B-4EBB-B821-A57D29C6963C}"/>
              </a:ext>
            </a:extLst>
          </p:cNvPr>
          <p:cNvSpPr txBox="1"/>
          <p:nvPr/>
        </p:nvSpPr>
        <p:spPr>
          <a:xfrm>
            <a:off x="7003177" y="155283"/>
            <a:ext cx="18624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 – 90% </a:t>
            </a:r>
          </a:p>
          <a:p>
            <a:pPr algn="r"/>
            <a:r>
              <a:rPr lang="en-US" dirty="0"/>
              <a:t>Of organisms</a:t>
            </a:r>
          </a:p>
          <a:p>
            <a:pPr algn="r"/>
            <a:r>
              <a:rPr lang="en-US" dirty="0"/>
              <a:t>And organizations</a:t>
            </a:r>
          </a:p>
          <a:p>
            <a:pPr algn="r"/>
            <a:r>
              <a:rPr lang="en-US" dirty="0"/>
              <a:t>Can’t adapt </a:t>
            </a:r>
          </a:p>
          <a:p>
            <a:pPr algn="r"/>
            <a:r>
              <a:rPr lang="en-US" dirty="0"/>
              <a:t>Or transform</a:t>
            </a:r>
          </a:p>
        </p:txBody>
      </p:sp>
    </p:spTree>
    <p:extLst>
      <p:ext uri="{BB962C8B-B14F-4D97-AF65-F5344CB8AC3E}">
        <p14:creationId xmlns:p14="http://schemas.microsoft.com/office/powerpoint/2010/main" val="41209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CD70-7140-4D07-8A35-ED65A3B1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4" y="152400"/>
            <a:ext cx="8229600" cy="1143000"/>
          </a:xfrm>
        </p:spPr>
        <p:txBody>
          <a:bodyPr/>
          <a:lstStyle/>
          <a:p>
            <a:r>
              <a:rPr lang="en-US" u="sng" dirty="0"/>
              <a:t>CHANGE, ADAPT,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B86F1-7DFD-4158-B52E-27D7991B2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1219200"/>
            <a:ext cx="8229600" cy="548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700" i="1" dirty="0"/>
              <a:t>Churches that Survive and Thrive</a:t>
            </a:r>
          </a:p>
          <a:p>
            <a:pPr marL="0" indent="0" algn="ctr">
              <a:buNone/>
            </a:pPr>
            <a:r>
              <a:rPr lang="en-US" sz="3700" i="1" dirty="0"/>
              <a:t>Will discern with God</a:t>
            </a:r>
          </a:p>
          <a:p>
            <a:pPr marL="0" indent="0" algn="ctr">
              <a:buNone/>
            </a:pPr>
            <a:r>
              <a:rPr lang="en-US" sz="3700" i="1" dirty="0"/>
              <a:t>How they are to uniquely be</a:t>
            </a:r>
          </a:p>
          <a:p>
            <a:pPr marL="0" indent="0" algn="ctr">
              <a:buNone/>
            </a:pPr>
            <a:r>
              <a:rPr lang="en-US" sz="3700" b="1" i="1" dirty="0"/>
              <a:t>Healthy, Faithful and Effective</a:t>
            </a:r>
          </a:p>
          <a:p>
            <a:pPr marL="0" indent="0" algn="ctr">
              <a:buNone/>
            </a:pPr>
            <a:r>
              <a:rPr lang="en-US" sz="3700" i="1" dirty="0"/>
              <a:t>In the</a:t>
            </a:r>
          </a:p>
          <a:p>
            <a:pPr marL="0" indent="0" algn="ctr">
              <a:buNone/>
            </a:pPr>
            <a:r>
              <a:rPr lang="en-US" sz="3700" b="1" i="1" dirty="0"/>
              <a:t>Changing Landscape of Ministry</a:t>
            </a:r>
          </a:p>
          <a:p>
            <a:pPr marL="0" indent="0" algn="ctr">
              <a:buNone/>
            </a:pPr>
            <a:endParaRPr lang="en-US" sz="4000" b="1" i="1" dirty="0"/>
          </a:p>
          <a:p>
            <a:pPr marL="0" indent="0" algn="ctr">
              <a:buNone/>
            </a:pPr>
            <a:r>
              <a:rPr lang="en-US" sz="3600" dirty="0">
                <a:latin typeface="Algerian" panose="04020705040A02060702" pitchFamily="82" charset="0"/>
              </a:rPr>
              <a:t>With GOD, all things are possible</a:t>
            </a:r>
          </a:p>
        </p:txBody>
      </p:sp>
    </p:spTree>
    <p:extLst>
      <p:ext uri="{BB962C8B-B14F-4D97-AF65-F5344CB8AC3E}">
        <p14:creationId xmlns:p14="http://schemas.microsoft.com/office/powerpoint/2010/main" val="3271364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1ED8-90BB-48BF-AA90-B63B3C57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ichael Jr- Know Your Why">
            <a:hlinkClick r:id="" action="ppaction://media"/>
            <a:extLst>
              <a:ext uri="{FF2B5EF4-FFF2-40B4-BE49-F238E27FC236}">
                <a16:creationId xmlns:a16="http://schemas.microsoft.com/office/drawing/2014/main" id="{69841A7A-9420-469D-9B9D-0492F8046C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075" y="990600"/>
            <a:ext cx="9195738" cy="5135563"/>
          </a:xfrm>
        </p:spPr>
      </p:pic>
    </p:spTree>
    <p:extLst>
      <p:ext uri="{BB962C8B-B14F-4D97-AF65-F5344CB8AC3E}">
        <p14:creationId xmlns:p14="http://schemas.microsoft.com/office/powerpoint/2010/main" val="127877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goldencirc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6" y="609600"/>
            <a:ext cx="916398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2F26DCCF-49DB-4F0D-BD00-2EECB9F0A6C5}"/>
              </a:ext>
            </a:extLst>
          </p:cNvPr>
          <p:cNvSpPr/>
          <p:nvPr/>
        </p:nvSpPr>
        <p:spPr>
          <a:xfrm>
            <a:off x="1905000" y="2514600"/>
            <a:ext cx="1524000" cy="1676400"/>
          </a:xfrm>
          <a:prstGeom prst="hear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4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FA103-A772-4585-9D41-A04FD7F34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 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5D9EF-A7EC-41AB-8343-C37DDE5E1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11500" b="1" dirty="0"/>
              <a:t>KNOW</a:t>
            </a:r>
          </a:p>
          <a:p>
            <a:pPr marL="0" indent="0" algn="ctr">
              <a:buNone/>
            </a:pPr>
            <a:r>
              <a:rPr lang="en-US" sz="11500" b="1" dirty="0"/>
              <a:t>YOUR</a:t>
            </a:r>
          </a:p>
          <a:p>
            <a:pPr marL="0" indent="0" algn="ctr">
              <a:buNone/>
            </a:pPr>
            <a:r>
              <a:rPr lang="en-US" sz="11500" b="1" dirty="0"/>
              <a:t>WHY</a:t>
            </a:r>
          </a:p>
          <a:p>
            <a:pPr marL="0" indent="0" algn="ctr">
              <a:buNone/>
            </a:pPr>
            <a:r>
              <a:rPr lang="en-US" sz="4800" b="1" dirty="0"/>
              <a:t>Your God given identity and purpose </a:t>
            </a:r>
          </a:p>
          <a:p>
            <a:pPr marL="0" indent="0" algn="ctr">
              <a:buNone/>
            </a:pPr>
            <a:r>
              <a:rPr lang="en-US" sz="4800" b="1" dirty="0"/>
              <a:t>that evoke life giving passion and excitement</a:t>
            </a:r>
          </a:p>
          <a:p>
            <a:pPr marL="0" indent="0" algn="ctr">
              <a:buNone/>
            </a:pPr>
            <a:r>
              <a:rPr lang="en-US" sz="4800" b="1" dirty="0"/>
              <a:t>and take you out of your status quo and comfort zone.</a:t>
            </a:r>
          </a:p>
        </p:txBody>
      </p:sp>
    </p:spTree>
    <p:extLst>
      <p:ext uri="{BB962C8B-B14F-4D97-AF65-F5344CB8AC3E}">
        <p14:creationId xmlns:p14="http://schemas.microsoft.com/office/powerpoint/2010/main" val="349696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ogressiverenewal.org/wp-content/uploads/2014/02/ChurchLifeCycle1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 MISSIONAL                   MAINTENANCE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394B39BA-277F-4EB4-9B2A-8D910784E545}"/>
              </a:ext>
            </a:extLst>
          </p:cNvPr>
          <p:cNvSpPr/>
          <p:nvPr/>
        </p:nvSpPr>
        <p:spPr>
          <a:xfrm>
            <a:off x="3505200" y="710184"/>
            <a:ext cx="1588008" cy="48463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69" y="274638"/>
            <a:ext cx="8681489" cy="1295400"/>
          </a:xfrm>
        </p:spPr>
        <p:txBody>
          <a:bodyPr>
            <a:normAutofit fontScale="90000"/>
          </a:bodyPr>
          <a:lstStyle/>
          <a:p>
            <a:pPr marL="653796" indent="-571500"/>
            <a:r>
              <a:rPr lang="en-US" b="1" dirty="0">
                <a:solidFill>
                  <a:schemeClr val="accent4"/>
                </a:solidFill>
              </a:rPr>
              <a:t>Some churches operate as though…</a:t>
            </a:r>
            <a:br>
              <a:rPr lang="en-US" b="1" dirty="0">
                <a:solidFill>
                  <a:schemeClr val="accent4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868" y="1694205"/>
            <a:ext cx="5791200" cy="4267200"/>
          </a:xfrm>
        </p:spPr>
        <p:txBody>
          <a:bodyPr>
            <a:normAutofit/>
          </a:bodyPr>
          <a:lstStyle/>
          <a:p>
            <a:pPr marL="1220724" lvl="2" indent="-571500">
              <a:spcBef>
                <a:spcPts val="2400"/>
              </a:spcBef>
              <a:buFont typeface="Courier New" pitchFamily="49" charset="0"/>
              <a:buChar char="o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The Pastor is the performer</a:t>
            </a:r>
          </a:p>
          <a:p>
            <a:pPr marL="1220724" lvl="2" indent="-571500">
              <a:spcBef>
                <a:spcPts val="2400"/>
              </a:spcBef>
              <a:buFont typeface="Courier New" pitchFamily="49" charset="0"/>
              <a:buChar char="o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The Congregation is the audience</a:t>
            </a:r>
          </a:p>
          <a:p>
            <a:pPr marL="1220724" lvl="2" indent="-571500">
              <a:spcBef>
                <a:spcPts val="2400"/>
              </a:spcBef>
              <a:buFont typeface="Courier New" pitchFamily="49" charset="0"/>
              <a:buChar char="o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God is the prompter</a:t>
            </a:r>
          </a:p>
        </p:txBody>
      </p:sp>
      <p:pic>
        <p:nvPicPr>
          <p:cNvPr id="4" name="Picture 3" descr="Pastor%20Preaching[1].jpg"/>
          <p:cNvPicPr>
            <a:picLocks noChangeAspect="1"/>
          </p:cNvPicPr>
          <p:nvPr/>
        </p:nvPicPr>
        <p:blipFill>
          <a:blip r:embed="rId3" cstate="print"/>
          <a:srcRect l="8184" t="-99" r="21389" b="-17472"/>
          <a:stretch>
            <a:fillRect/>
          </a:stretch>
        </p:blipFill>
        <p:spPr>
          <a:xfrm>
            <a:off x="6206835" y="1838370"/>
            <a:ext cx="2679623" cy="318126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314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856" y="304800"/>
            <a:ext cx="7638288" cy="1143000"/>
          </a:xfrm>
        </p:spPr>
        <p:txBody>
          <a:bodyPr>
            <a:normAutofit/>
          </a:bodyPr>
          <a:lstStyle/>
          <a:p>
            <a:pPr marL="654050" indent="-571500"/>
            <a:r>
              <a:rPr lang="en-US" b="1" dirty="0">
                <a:solidFill>
                  <a:schemeClr val="accent4"/>
                </a:solidFill>
              </a:rPr>
              <a:t>What should it be?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305800" cy="4114800"/>
          </a:xfrm>
        </p:spPr>
        <p:txBody>
          <a:bodyPr>
            <a:normAutofit/>
          </a:bodyPr>
          <a:lstStyle/>
          <a:p>
            <a:pPr marL="1220470" lvl="2" indent="-57150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The Congregation is the performer: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passionately and enthusiastically living its God given WHY outside its comfort zone.</a:t>
            </a:r>
          </a:p>
          <a:p>
            <a:pPr marL="1220470" lvl="2" indent="-57150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The Pastor is 	the prompter/partner</a:t>
            </a:r>
          </a:p>
          <a:p>
            <a:pPr marL="1220470" lvl="2" indent="-57150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God </a:t>
            </a:r>
          </a:p>
          <a:p>
            <a:pPr marL="1220470" lvl="2" indent="-57150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	is the </a:t>
            </a:r>
          </a:p>
          <a:p>
            <a:pPr marL="1220470" lvl="2" indent="-57150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	audience</a:t>
            </a:r>
          </a:p>
        </p:txBody>
      </p:sp>
      <p:pic>
        <p:nvPicPr>
          <p:cNvPr id="4" name="Picture 3" descr="congregation[1].jpg"/>
          <p:cNvPicPr>
            <a:picLocks noChangeAspect="1"/>
          </p:cNvPicPr>
          <p:nvPr/>
        </p:nvPicPr>
        <p:blipFill>
          <a:blip r:embed="rId3" cstate="print"/>
          <a:srcRect t="10014"/>
          <a:stretch>
            <a:fillRect/>
          </a:stretch>
        </p:blipFill>
        <p:spPr>
          <a:xfrm>
            <a:off x="3962400" y="3429000"/>
            <a:ext cx="5055219" cy="304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FA103-A772-4585-9D41-A04FD7F34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 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5D9EF-A7EC-41AB-8343-C37DDE5E1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b="1" dirty="0"/>
              <a:t>SHIFT</a:t>
            </a:r>
          </a:p>
          <a:p>
            <a:pPr marL="0" indent="0" algn="ctr">
              <a:buNone/>
            </a:pPr>
            <a:r>
              <a:rPr lang="en-US" sz="4800" b="1" dirty="0"/>
              <a:t>FROM</a:t>
            </a:r>
          </a:p>
          <a:p>
            <a:pPr marL="0" indent="0" algn="ctr">
              <a:buNone/>
            </a:pPr>
            <a:r>
              <a:rPr lang="en-US" sz="4800" b="1" dirty="0"/>
              <a:t>MAINTENANCE</a:t>
            </a:r>
          </a:p>
          <a:p>
            <a:pPr marL="0" indent="0" algn="ctr">
              <a:buNone/>
            </a:pPr>
            <a:r>
              <a:rPr lang="en-US" sz="4800" b="1" dirty="0"/>
              <a:t>TO MISSIONAL</a:t>
            </a:r>
          </a:p>
        </p:txBody>
      </p:sp>
    </p:spTree>
    <p:extLst>
      <p:ext uri="{BB962C8B-B14F-4D97-AF65-F5344CB8AC3E}">
        <p14:creationId xmlns:p14="http://schemas.microsoft.com/office/powerpoint/2010/main" val="2602672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orldipreview.com/media/image/changing-landsca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8137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u="sng" dirty="0">
                <a:solidFill>
                  <a:schemeClr val="bg1"/>
                </a:solidFill>
              </a:rPr>
              <a:t>CHANGING LANDSCAPE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THE WORLD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IN FRONT OF YOU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IS NOTHING LIKE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THE WORLD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BEHIND YOU</a:t>
            </a:r>
          </a:p>
          <a:p>
            <a:pPr marL="0" indent="0" algn="r">
              <a:buNone/>
            </a:pPr>
            <a:r>
              <a:rPr lang="en-US" sz="2000" b="1" dirty="0">
                <a:solidFill>
                  <a:schemeClr val="bg1"/>
                </a:solidFill>
              </a:rPr>
              <a:t>~Tod Bolsinger  </a:t>
            </a:r>
            <a:r>
              <a:rPr lang="en-US" sz="2000" b="1" i="1" dirty="0">
                <a:solidFill>
                  <a:schemeClr val="bg1"/>
                </a:solidFill>
              </a:rPr>
              <a:t>Canoeing the Mountain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371</Words>
  <Application>Microsoft Office PowerPoint</Application>
  <PresentationFormat>On-screen Show (4:3)</PresentationFormat>
  <Paragraphs>102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Algerian</vt:lpstr>
      <vt:lpstr>Arial</vt:lpstr>
      <vt:lpstr>Calibri</vt:lpstr>
      <vt:lpstr>Calisto MT</vt:lpstr>
      <vt:lpstr>Courier New</vt:lpstr>
      <vt:lpstr>Office Theme</vt:lpstr>
      <vt:lpstr>Primary Concepts in Transformational Visioning</vt:lpstr>
      <vt:lpstr>PowerPoint Presentation</vt:lpstr>
      <vt:lpstr>PowerPoint Presentation</vt:lpstr>
      <vt:lpstr>1st   CONCEPT</vt:lpstr>
      <vt:lpstr> MISSIONAL                   MAINTENANCE</vt:lpstr>
      <vt:lpstr>Some churches operate as though… </vt:lpstr>
      <vt:lpstr>What should it be?</vt:lpstr>
      <vt:lpstr>2nd   CONCEPT</vt:lpstr>
      <vt:lpstr>CHANGING LANDSCAPE</vt:lpstr>
      <vt:lpstr>CHANGING LANDSCAPE: Away:</vt:lpstr>
      <vt:lpstr>CHANGING LANDSCAPE Towards:</vt:lpstr>
      <vt:lpstr>PowerPoint Presentation</vt:lpstr>
      <vt:lpstr>3rd   CONCEPT</vt:lpstr>
      <vt:lpstr>PowerPoint Presentation</vt:lpstr>
      <vt:lpstr>CHANGE, ADAPT, TRANSFORM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 Your Congregation's</dc:title>
  <dc:creator>Don Remick</dc:creator>
  <cp:lastModifiedBy>Don Remick</cp:lastModifiedBy>
  <cp:revision>140</cp:revision>
  <cp:lastPrinted>2015-03-20T01:20:27Z</cp:lastPrinted>
  <dcterms:created xsi:type="dcterms:W3CDTF">2015-03-19T14:28:38Z</dcterms:created>
  <dcterms:modified xsi:type="dcterms:W3CDTF">2018-12-06T17:41:10Z</dcterms:modified>
</cp:coreProperties>
</file>